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9"/>
    <p:restoredTop sz="94646"/>
  </p:normalViewPr>
  <p:slideViewPr>
    <p:cSldViewPr snapToGrid="0">
      <p:cViewPr>
        <p:scale>
          <a:sx n="52" d="100"/>
          <a:sy n="52" d="100"/>
        </p:scale>
        <p:origin x="132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D1CA-BC71-436C-8CEF-ED8E79221676}" type="datetimeFigureOut">
              <a:rPr lang="es-ES" smtClean="0"/>
              <a:t>16/3/22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0120-884E-4AE0-B809-1283F6279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9001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D1CA-BC71-436C-8CEF-ED8E79221676}" type="datetimeFigureOut">
              <a:rPr lang="es-ES" smtClean="0"/>
              <a:t>16/3/22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0120-884E-4AE0-B809-1283F6279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1324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D1CA-BC71-436C-8CEF-ED8E79221676}" type="datetimeFigureOut">
              <a:rPr lang="es-ES" smtClean="0"/>
              <a:t>16/3/22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0120-884E-4AE0-B809-1283F6279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814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D1CA-BC71-436C-8CEF-ED8E79221676}" type="datetimeFigureOut">
              <a:rPr lang="es-ES" smtClean="0"/>
              <a:t>16/3/22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0120-884E-4AE0-B809-1283F6279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164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D1CA-BC71-436C-8CEF-ED8E79221676}" type="datetimeFigureOut">
              <a:rPr lang="es-ES" smtClean="0"/>
              <a:t>16/3/22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0120-884E-4AE0-B809-1283F6279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0469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D1CA-BC71-436C-8CEF-ED8E79221676}" type="datetimeFigureOut">
              <a:rPr lang="es-ES" smtClean="0"/>
              <a:t>16/3/22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0120-884E-4AE0-B809-1283F6279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669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D1CA-BC71-436C-8CEF-ED8E79221676}" type="datetimeFigureOut">
              <a:rPr lang="es-ES" smtClean="0"/>
              <a:t>16/3/22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0120-884E-4AE0-B809-1283F6279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32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D1CA-BC71-436C-8CEF-ED8E79221676}" type="datetimeFigureOut">
              <a:rPr lang="es-ES" smtClean="0"/>
              <a:t>16/3/22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0120-884E-4AE0-B809-1283F6279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790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D1CA-BC71-436C-8CEF-ED8E79221676}" type="datetimeFigureOut">
              <a:rPr lang="es-ES" smtClean="0"/>
              <a:t>16/3/22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0120-884E-4AE0-B809-1283F6279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471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D1CA-BC71-436C-8CEF-ED8E79221676}" type="datetimeFigureOut">
              <a:rPr lang="es-ES" smtClean="0"/>
              <a:t>16/3/22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0120-884E-4AE0-B809-1283F6279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819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D1CA-BC71-436C-8CEF-ED8E79221676}" type="datetimeFigureOut">
              <a:rPr lang="es-ES" smtClean="0"/>
              <a:t>16/3/22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0120-884E-4AE0-B809-1283F6279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743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0D1CA-BC71-436C-8CEF-ED8E79221676}" type="datetimeFigureOut">
              <a:rPr lang="es-ES" smtClean="0"/>
              <a:t>16/3/22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20120-884E-4AE0-B809-1283F6279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751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aedumel.ugr.es/pages/facultad/organos_gobierno/no_permanentes/basesiiconcursofotografia8m" TargetMode="External"/><Relationship Id="rId2" Type="http://schemas.openxmlformats.org/officeDocument/2006/relationships/hyperlink" Target="https://forms.gle/7umbNfSWvrcJmMxKA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tiff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uadroTexto 19">
            <a:extLst>
              <a:ext uri="{FF2B5EF4-FFF2-40B4-BE49-F238E27FC236}">
                <a16:creationId xmlns:a16="http://schemas.microsoft.com/office/drawing/2014/main" id="{5AA29A59-78BE-8C47-B164-989E6721AFB6}"/>
              </a:ext>
            </a:extLst>
          </p:cNvPr>
          <p:cNvSpPr txBox="1"/>
          <p:nvPr/>
        </p:nvSpPr>
        <p:spPr>
          <a:xfrm>
            <a:off x="338797" y="9188794"/>
            <a:ext cx="4324350" cy="369332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353D25D1-FED6-47A4-8939-8D5948C63A49}"/>
              </a:ext>
            </a:extLst>
          </p:cNvPr>
          <p:cNvSpPr txBox="1"/>
          <p:nvPr/>
        </p:nvSpPr>
        <p:spPr>
          <a:xfrm>
            <a:off x="4926746" y="5121685"/>
            <a:ext cx="4324350" cy="369332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6EC39F5-70BB-479F-9A70-1D23D13E2C29}"/>
              </a:ext>
            </a:extLst>
          </p:cNvPr>
          <p:cNvSpPr txBox="1"/>
          <p:nvPr/>
        </p:nvSpPr>
        <p:spPr>
          <a:xfrm>
            <a:off x="4926746" y="2586733"/>
            <a:ext cx="4324350" cy="369332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6F769C0-4484-453C-B1B1-306F26D41097}"/>
              </a:ext>
            </a:extLst>
          </p:cNvPr>
          <p:cNvSpPr txBox="1"/>
          <p:nvPr/>
        </p:nvSpPr>
        <p:spPr>
          <a:xfrm>
            <a:off x="338797" y="6198255"/>
            <a:ext cx="4324350" cy="369332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A78065D-F1F4-48A9-AF07-CEC5DF070E65}"/>
              </a:ext>
            </a:extLst>
          </p:cNvPr>
          <p:cNvSpPr txBox="1"/>
          <p:nvPr/>
        </p:nvSpPr>
        <p:spPr>
          <a:xfrm>
            <a:off x="338797" y="5918117"/>
            <a:ext cx="4324350" cy="369332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68F57CC-E8F5-4136-A521-14485EC3E1FD}"/>
              </a:ext>
            </a:extLst>
          </p:cNvPr>
          <p:cNvSpPr txBox="1"/>
          <p:nvPr/>
        </p:nvSpPr>
        <p:spPr>
          <a:xfrm>
            <a:off x="338797" y="7404319"/>
            <a:ext cx="4324350" cy="369332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21A4E34-BCC5-48FE-9533-D08A12BEEC0D}"/>
              </a:ext>
            </a:extLst>
          </p:cNvPr>
          <p:cNvSpPr txBox="1"/>
          <p:nvPr/>
        </p:nvSpPr>
        <p:spPr>
          <a:xfrm>
            <a:off x="338797" y="4125458"/>
            <a:ext cx="4324350" cy="369332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A74A066-7147-4342-86B6-427FC8A8827B}"/>
              </a:ext>
            </a:extLst>
          </p:cNvPr>
          <p:cNvSpPr txBox="1"/>
          <p:nvPr/>
        </p:nvSpPr>
        <p:spPr>
          <a:xfrm>
            <a:off x="338797" y="2586733"/>
            <a:ext cx="4324350" cy="369332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B55EB66-8574-47B9-9C2C-EDA1D136D6AA}"/>
              </a:ext>
            </a:extLst>
          </p:cNvPr>
          <p:cNvSpPr txBox="1"/>
          <p:nvPr/>
        </p:nvSpPr>
        <p:spPr>
          <a:xfrm>
            <a:off x="0" y="1364839"/>
            <a:ext cx="9601200" cy="92065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246524F-4B1A-411E-B26D-594203780D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90" y="563726"/>
            <a:ext cx="8161020" cy="1791122"/>
          </a:xfrm>
        </p:spPr>
        <p:txBody>
          <a:bodyPr>
            <a:normAutofit/>
          </a:bodyPr>
          <a:lstStyle/>
          <a:p>
            <a:r>
              <a:rPr lang="es-ES" sz="3200" dirty="0">
                <a:latin typeface="Garamond" panose="02020404030301010803" pitchFamily="18" charset="0"/>
              </a:rPr>
              <a:t>Concurso de Fotografía y Cortos        </a:t>
            </a:r>
            <a:r>
              <a:rPr lang="es-ES" sz="3700" b="1" dirty="0">
                <a:latin typeface="Garamond" panose="02020404030301010803" pitchFamily="18" charset="0"/>
              </a:rPr>
              <a:t>FAEDUMEL por la Igualdad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812FAB-7B73-4774-BDF7-78DF6A575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797" y="2643621"/>
            <a:ext cx="4324350" cy="8116147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s-ES" sz="1800" b="1" dirty="0">
                <a:latin typeface="Garamond" panose="02020404030301010803" pitchFamily="18" charset="0"/>
              </a:rPr>
              <a:t>DIRIGIDO A:</a:t>
            </a:r>
          </a:p>
          <a:p>
            <a:pPr algn="just"/>
            <a:r>
              <a:rPr lang="es-ES" sz="1800" dirty="0">
                <a:latin typeface="Garamond" panose="02020404030301010803" pitchFamily="18" charset="0"/>
              </a:rPr>
              <a:t>Toda la comunidad universitaria (Alumnado, PDI y PAS) de la Facultad de Ciencias de la Educación y del Deporte del Campus de Melilla.</a:t>
            </a:r>
            <a:endParaRPr lang="es-ES" sz="1800" b="1" dirty="0">
              <a:latin typeface="Garamond" panose="02020404030301010803" pitchFamily="18" charset="0"/>
            </a:endParaRPr>
          </a:p>
          <a:p>
            <a:r>
              <a:rPr lang="es-ES" sz="1800" b="1" dirty="0">
                <a:latin typeface="Garamond" panose="02020404030301010803" pitchFamily="18" charset="0"/>
              </a:rPr>
              <a:t>TEMÁTICA</a:t>
            </a:r>
          </a:p>
          <a:p>
            <a:pPr algn="just"/>
            <a:r>
              <a:rPr lang="es-ES" sz="1800" dirty="0">
                <a:latin typeface="Garamond" panose="02020404030301010803" pitchFamily="18" charset="0"/>
              </a:rPr>
              <a:t>La igualdad de género desde todos los puntos de vista posibles: igualdad de género, nuevas masculinidades, LGTBIQ+, conciliación y corresponsabilidad, inclusión de la mujer en las ciencias, el deporte y las letras, etc.</a:t>
            </a:r>
            <a:endParaRPr lang="es-ES" sz="1800" b="1" dirty="0">
              <a:latin typeface="Garamond" panose="02020404030301010803" pitchFamily="18" charset="0"/>
            </a:endParaRPr>
          </a:p>
          <a:p>
            <a:r>
              <a:rPr lang="es-ES" sz="1800" b="1" dirty="0">
                <a:latin typeface="Garamond" panose="02020404030301010803" pitchFamily="18" charset="0"/>
              </a:rPr>
              <a:t>NÚMERO DE FOTOGRAFÍAS/CORTOS</a:t>
            </a:r>
          </a:p>
          <a:p>
            <a:pPr algn="just"/>
            <a:r>
              <a:rPr lang="es-ES" sz="1800" dirty="0">
                <a:latin typeface="Garamond" panose="02020404030301010803" pitchFamily="18" charset="0"/>
              </a:rPr>
              <a:t>Cada participante se podrá presentar individualmente y/o participar colectivamente con un máximo de 1 fotografía y/o 1 corto.</a:t>
            </a:r>
          </a:p>
          <a:p>
            <a:r>
              <a:rPr lang="es-ES" sz="1800" b="1" dirty="0">
                <a:latin typeface="Garamond" panose="02020404030301010803" pitchFamily="18" charset="0"/>
              </a:rPr>
              <a:t>AUTORÍA</a:t>
            </a:r>
          </a:p>
          <a:p>
            <a:pPr algn="just"/>
            <a:r>
              <a:rPr lang="es-ES" sz="1800" b="1" dirty="0">
                <a:latin typeface="Garamond" panose="02020404030301010803" pitchFamily="18" charset="0"/>
              </a:rPr>
              <a:t> </a:t>
            </a:r>
            <a:r>
              <a:rPr lang="es-ES" sz="1800" dirty="0">
                <a:latin typeface="Garamond" panose="02020404030301010803" pitchFamily="18" charset="0"/>
              </a:rPr>
              <a:t>Las fotografías podrán ser de autoría individual o colectiva (máximo 5 personas). Todas y </a:t>
            </a:r>
            <a:r>
              <a:rPr lang="es-ES" sz="1800" dirty="0" err="1">
                <a:latin typeface="Garamond" panose="02020404030301010803" pitchFamily="18" charset="0"/>
              </a:rPr>
              <a:t>todoos</a:t>
            </a:r>
            <a:r>
              <a:rPr lang="es-ES" sz="1800" dirty="0">
                <a:latin typeface="Garamond" panose="02020404030301010803" pitchFamily="18" charset="0"/>
              </a:rPr>
              <a:t> los participantes se harán responsables y garantizarán la autoría y originalidad de las fotografías/cortos.</a:t>
            </a:r>
            <a:endParaRPr lang="es-ES" sz="1800" b="1" dirty="0">
              <a:latin typeface="Garamond" panose="02020404030301010803" pitchFamily="18" charset="0"/>
            </a:endParaRPr>
          </a:p>
          <a:p>
            <a:r>
              <a:rPr lang="es-ES" sz="1800" b="1" dirty="0">
                <a:latin typeface="Garamond" panose="02020404030301010803" pitchFamily="18" charset="0"/>
              </a:rPr>
              <a:t>FORMATO DE PRESENTACIÓN</a:t>
            </a:r>
          </a:p>
          <a:p>
            <a:pPr algn="just"/>
            <a:r>
              <a:rPr lang="es-ES" sz="1800" b="1" dirty="0">
                <a:latin typeface="Garamond" panose="02020404030301010803" pitchFamily="18" charset="0"/>
              </a:rPr>
              <a:t>- Características de las fotografías: </a:t>
            </a:r>
            <a:r>
              <a:rPr lang="es-ES" sz="1800" dirty="0">
                <a:latin typeface="Garamond" panose="02020404030301010803" pitchFamily="18" charset="0"/>
              </a:rPr>
              <a:t>podrán presentarse en color o en blanco y negro. Deberán presentarse en formato JPG y con la máxima resolución posible. No podrán superar los 5 MB. </a:t>
            </a:r>
          </a:p>
          <a:p>
            <a:pPr algn="just"/>
            <a:endParaRPr lang="es-ES" sz="1800" b="1" dirty="0">
              <a:latin typeface="Garamond" panose="02020404030301010803" pitchFamily="18" charset="0"/>
            </a:endParaRPr>
          </a:p>
          <a:p>
            <a:endParaRPr lang="es-ES" sz="1800" b="1" dirty="0">
              <a:latin typeface="Garamond" panose="02020404030301010803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F32D8EA-E748-4F0A-A178-60B353C8EEB5}"/>
              </a:ext>
            </a:extLst>
          </p:cNvPr>
          <p:cNvSpPr txBox="1"/>
          <p:nvPr/>
        </p:nvSpPr>
        <p:spPr>
          <a:xfrm>
            <a:off x="538716" y="4552105"/>
            <a:ext cx="422378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es-ES" sz="2300" b="1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38B25674-3804-43ED-AB51-56E8AC1C3245}"/>
              </a:ext>
            </a:extLst>
          </p:cNvPr>
          <p:cNvSpPr txBox="1">
            <a:spLocks/>
          </p:cNvSpPr>
          <p:nvPr/>
        </p:nvSpPr>
        <p:spPr>
          <a:xfrm>
            <a:off x="4926746" y="2643621"/>
            <a:ext cx="4324350" cy="81161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2024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30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03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04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04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atin typeface="Garamond" panose="02020404030301010803" pitchFamily="18" charset="0"/>
              </a:rPr>
              <a:t>FORMA DE PRESENTACIÓN</a:t>
            </a:r>
          </a:p>
          <a:p>
            <a:pPr algn="just"/>
            <a:r>
              <a:rPr lang="es-ES" sz="1800" dirty="0">
                <a:latin typeface="Garamond" panose="02020404030301010803" pitchFamily="18" charset="0"/>
              </a:rPr>
              <a:t>Las fotografías se enviarán junto a un título descriptivo (10 palabras máximo) y una breve descripción (100 palabras máximo) a través del siguiente formulario (</a:t>
            </a:r>
            <a:r>
              <a:rPr lang="es-ES" sz="1800" dirty="0">
                <a:latin typeface="Garamond" panose="02020404030301010803" pitchFamily="18" charset="0"/>
                <a:hlinkClick r:id="rId2"/>
              </a:rPr>
              <a:t>https://forms.gle/7umbNfSWvrcJmMxKA</a:t>
            </a:r>
            <a:r>
              <a:rPr lang="es-ES" sz="1800" dirty="0">
                <a:latin typeface="Garamond" panose="02020404030301010803" pitchFamily="18" charset="0"/>
              </a:rPr>
              <a:t>) destinado a tal efecto. En caso de participación colectiva solo será necesario el envío por parte de una persona del grupo.</a:t>
            </a:r>
            <a:endParaRPr lang="es-ES" sz="1800" b="1" dirty="0">
              <a:latin typeface="Garamond" panose="02020404030301010803" pitchFamily="18" charset="0"/>
            </a:endParaRPr>
          </a:p>
          <a:p>
            <a:r>
              <a:rPr lang="es-ES" sz="1800" b="1" dirty="0">
                <a:latin typeface="Garamond" panose="02020404030301010803" pitchFamily="18" charset="0"/>
              </a:rPr>
              <a:t>PREMIOS</a:t>
            </a:r>
          </a:p>
          <a:p>
            <a:pPr algn="just"/>
            <a:r>
              <a:rPr lang="es-ES" sz="1800" dirty="0">
                <a:latin typeface="Garamond" panose="02020404030301010803" pitchFamily="18" charset="0"/>
              </a:rPr>
              <a:t>- </a:t>
            </a:r>
            <a:r>
              <a:rPr lang="es-ES" sz="1800" b="1" dirty="0">
                <a:latin typeface="Garamond" panose="02020404030301010803" pitchFamily="18" charset="0"/>
              </a:rPr>
              <a:t>Modalidad Fotografías</a:t>
            </a:r>
            <a:r>
              <a:rPr lang="es-ES" sz="1800" dirty="0">
                <a:latin typeface="Garamond" panose="02020404030301010803" pitchFamily="18" charset="0"/>
              </a:rPr>
              <a:t>: de todas las fotografías participantes, el jurado, anónimamente, seleccionará 12 para elaborar un calendario en el próximo año 2023, con el que se pretende visibilizar y fomentar la igualdad entre hombres y mujeres y así combatir los estereotipos de género existentes en nuestra sociedad. Asimismo, se hará un reconocimiento en una ceremonia de entrega de diplomas a las fotografías ganadoras.</a:t>
            </a:r>
            <a:endParaRPr lang="es-ES" sz="1800" b="1" dirty="0">
              <a:latin typeface="Garamond" panose="02020404030301010803" pitchFamily="18" charset="0"/>
            </a:endParaRPr>
          </a:p>
          <a:p>
            <a:endParaRPr lang="es-ES" sz="1800" b="1" dirty="0">
              <a:latin typeface="Garamond" panose="02020404030301010803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E4E01F4-1485-4226-81C2-B2FD3BA53065}"/>
              </a:ext>
            </a:extLst>
          </p:cNvPr>
          <p:cNvSpPr txBox="1"/>
          <p:nvPr/>
        </p:nvSpPr>
        <p:spPr>
          <a:xfrm>
            <a:off x="655589" y="11310417"/>
            <a:ext cx="8542313" cy="1029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800" b="1" dirty="0">
                <a:latin typeface="Garamond" panose="02020404030301010803" pitchFamily="18" charset="0"/>
              </a:rPr>
              <a:t>MÁS INFORMACIÓN Y BASES COMPLETAS DEL CONCURSO: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s-ES" dirty="0">
                <a:latin typeface="Garamond" panose="02020404030301010803" pitchFamily="18" charset="0"/>
                <a:hlinkClick r:id="rId3"/>
              </a:rPr>
              <a:t>http://faedumel.ugr.es/pages/facultad/organos_gobierno/no_permanentes</a:t>
            </a:r>
            <a:r>
              <a:rPr lang="es-ES">
                <a:latin typeface="Garamond" panose="02020404030301010803" pitchFamily="18" charset="0"/>
                <a:hlinkClick r:id="rId3"/>
              </a:rPr>
              <a:t>/basesiiconcursofotografia8m</a:t>
            </a:r>
            <a:endParaRPr lang="es-ES" sz="1800" dirty="0">
              <a:latin typeface="Garamond" panose="02020404030301010803" pitchFamily="18" charset="0"/>
            </a:endParaRPr>
          </a:p>
        </p:txBody>
      </p:sp>
      <p:pic>
        <p:nvPicPr>
          <p:cNvPr id="10" name="Imagen 9" descr="Forma&#10;&#10;Descripción generada automáticamente con confianza media">
            <a:extLst>
              <a:ext uri="{FF2B5EF4-FFF2-40B4-BE49-F238E27FC236}">
                <a16:creationId xmlns:a16="http://schemas.microsoft.com/office/drawing/2014/main" id="{31C7A46C-F891-F94A-99ED-55B52B7681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84" y="463364"/>
            <a:ext cx="2101873" cy="584217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3E0390B3-2DD2-BA4C-B5F8-6D741E72A0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245" y="-21461"/>
            <a:ext cx="2340132" cy="163699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839C20C-61B7-D647-9C5A-6083CA37A3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375" y="8440010"/>
            <a:ext cx="2641226" cy="264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002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</TotalTime>
  <Words>347</Words>
  <Application>Microsoft Macintosh PowerPoint</Application>
  <PresentationFormat>Papel A3 (297 x 420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Tema de Office</vt:lpstr>
      <vt:lpstr>Concurso de Fotografía y Cortos        FAEDUMEL por la Igualdad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Concurso de Fotografía y Cortos “FAEDUMEL por la Igualdad”</dc:title>
  <dc:creator>Tamara Ramiro</dc:creator>
  <cp:lastModifiedBy>Unknown</cp:lastModifiedBy>
  <cp:revision>15</cp:revision>
  <dcterms:created xsi:type="dcterms:W3CDTF">2021-02-23T13:53:49Z</dcterms:created>
  <dcterms:modified xsi:type="dcterms:W3CDTF">2022-03-16T09:17:40Z</dcterms:modified>
</cp:coreProperties>
</file>